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38100000" cy="45720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12" userDrawn="1">
          <p15:clr>
            <a:srgbClr val="A4A3A4"/>
          </p15:clr>
        </p15:guide>
        <p15:guide id="4" pos="23340" userDrawn="1">
          <p15:clr>
            <a:srgbClr val="5ACBF0"/>
          </p15:clr>
        </p15:guide>
        <p15:guide id="5" pos="660" userDrawn="1">
          <p15:clr>
            <a:srgbClr val="5ACBF0"/>
          </p15:clr>
        </p15:guide>
        <p15:guide id="6" orient="horz" pos="792" userDrawn="1">
          <p15:clr>
            <a:srgbClr val="5ACBF0"/>
          </p15:clr>
        </p15:guide>
        <p15:guide id="7" orient="horz" pos="28008" userDrawn="1">
          <p15:clr>
            <a:srgbClr val="5ACBF0"/>
          </p15:clr>
        </p15:guide>
        <p15:guide id="8" orient="horz" pos="20251" userDrawn="1">
          <p15:clr>
            <a:srgbClr val="5ACBF0"/>
          </p15:clr>
        </p15:guide>
        <p15:guide id="9" orient="horz" pos="3967" userDrawn="1">
          <p15:clr>
            <a:srgbClr val="5ACBF0"/>
          </p15:clr>
        </p15:guide>
        <p15:guide id="10" orient="horz" pos="27146" userDrawn="1">
          <p15:clr>
            <a:srgbClr val="A4A3A4"/>
          </p15:clr>
        </p15:guide>
        <p15:guide id="11" orient="horz" pos="26874" userDrawn="1">
          <p15:clr>
            <a:srgbClr val="A4A3A4"/>
          </p15:clr>
        </p15:guide>
        <p15:guide id="12" pos="11977" userDrawn="1">
          <p15:clr>
            <a:srgbClr val="5ACBF0"/>
          </p15:clr>
        </p15:guide>
        <p15:guide id="13" pos="8190" userDrawn="1">
          <p15:clr>
            <a:srgbClr val="5ACBF0"/>
          </p15:clr>
        </p15:guide>
        <p15:guide id="15" orient="horz" pos="9342" userDrawn="1">
          <p15:clr>
            <a:srgbClr val="5ACBF0"/>
          </p15:clr>
        </p15:guide>
        <p15:guide id="16" orient="horz" pos="21431" userDrawn="1">
          <p15:clr>
            <a:srgbClr val="5ACBF0"/>
          </p15:clr>
        </p15:guide>
        <p15:guide id="17" pos="4357" userDrawn="1">
          <p15:clr>
            <a:srgbClr val="5ACBF0"/>
          </p15:clr>
        </p15:guide>
        <p15:guide id="19" pos="19756" userDrawn="1">
          <p15:clr>
            <a:srgbClr val="5ACBF0"/>
          </p15:clr>
        </p15:guide>
        <p15:guide id="20" pos="15810" userDrawn="1">
          <p15:clr>
            <a:srgbClr val="5ACBF0"/>
          </p15:clr>
        </p15:guide>
        <p15:guide id="21" orient="horz" pos="6689" userDrawn="1">
          <p15:clr>
            <a:srgbClr val="5ACBF0"/>
          </p15:clr>
        </p15:guide>
        <p15:guide id="22" orient="horz" pos="12132" userDrawn="1">
          <p15:clr>
            <a:srgbClr val="5ACBF0"/>
          </p15:clr>
        </p15:guide>
        <p15:guide id="24" orient="horz" pos="24379" userDrawn="1">
          <p15:clr>
            <a:srgbClr val="A4A3A4"/>
          </p15:clr>
        </p15:guide>
        <p15:guide id="25" orient="horz" pos="18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7FF"/>
    <a:srgbClr val="FF6600"/>
    <a:srgbClr val="F8F8F8"/>
    <a:srgbClr val="FFCC99"/>
    <a:srgbClr val="FF9933"/>
    <a:srgbClr val="FFE6CD"/>
    <a:srgbClr val="FFB481"/>
    <a:srgbClr val="FF9F5D"/>
    <a:srgbClr val="0099CC"/>
    <a:srgbClr val="FFF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260" y="-7816"/>
      </p:cViewPr>
      <p:guideLst>
        <p:guide orient="horz" pos="15012"/>
        <p:guide pos="23340"/>
        <p:guide pos="660"/>
        <p:guide orient="horz" pos="792"/>
        <p:guide orient="horz" pos="28008"/>
        <p:guide orient="horz" pos="20251"/>
        <p:guide orient="horz" pos="3967"/>
        <p:guide orient="horz" pos="27146"/>
        <p:guide orient="horz" pos="26874"/>
        <p:guide pos="11977"/>
        <p:guide pos="8190"/>
        <p:guide orient="horz" pos="9342"/>
        <p:guide orient="horz" pos="21431"/>
        <p:guide pos="4357"/>
        <p:guide pos="19756"/>
        <p:guide pos="15810"/>
        <p:guide orient="horz" pos="6689"/>
        <p:guide orient="horz" pos="12132"/>
        <p:guide orient="horz" pos="24379"/>
        <p:guide orient="horz" pos="18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F4106-9539-4D55-B929-B40701A8C89F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1336675"/>
            <a:ext cx="3006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D5B83-F5F0-4E4A-81D8-107C2596F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97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D5B83-F5F0-4E4A-81D8-107C2596F0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52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904760" y="24549120"/>
            <a:ext cx="3428928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904760" y="2454912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9474920" y="2454912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3498200" y="1069848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25091280" y="1069848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904760" y="2454912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3498200" y="2454912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25091280" y="24549120"/>
            <a:ext cx="1104084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904760" y="10698480"/>
            <a:ext cx="34289280" cy="26517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904760" y="1824120"/>
            <a:ext cx="34289280" cy="35391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904760" y="2454912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9474920" y="2454912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8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9474920" y="10698480"/>
            <a:ext cx="1673316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904760" y="24549120"/>
            <a:ext cx="34289280" cy="1264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6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1908000" y="41628960"/>
            <a:ext cx="8888040" cy="3177720"/>
          </a:xfrm>
          <a:prstGeom prst="rect">
            <a:avLst/>
          </a:prstGeom>
        </p:spPr>
        <p:txBody>
          <a:bodyPr lIns="478800" tIns="239400" rIns="478800" bIns="239400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13017600" y="41628960"/>
            <a:ext cx="12064680" cy="3177720"/>
          </a:xfrm>
          <a:prstGeom prst="rect">
            <a:avLst/>
          </a:prstGeom>
        </p:spPr>
        <p:txBody>
          <a:bodyPr lIns="478800" tIns="239400" rIns="478800" bIns="239400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27303480" y="41628960"/>
            <a:ext cx="8888040" cy="3177720"/>
          </a:xfrm>
          <a:prstGeom prst="rect">
            <a:avLst/>
          </a:prstGeom>
        </p:spPr>
        <p:txBody>
          <a:bodyPr lIns="478800" tIns="239400" rIns="478800" bIns="239400">
            <a:noAutofit/>
          </a:bodyPr>
          <a:lstStyle/>
          <a:p>
            <a:pPr algn="r">
              <a:lnSpc>
                <a:spcPct val="100000"/>
              </a:lnSpc>
            </a:pPr>
            <a:fld id="{53FDC281-C12A-46C3-A843-4DB11127C48A}" type="slidenum">
              <a:rPr lang="fr-FR" sz="7200" b="0" strike="noStrike" spc="-1">
                <a:solidFill>
                  <a:srgbClr val="000000"/>
                </a:solidFill>
                <a:latin typeface="Arial"/>
              </a:rPr>
              <a:t>‹N°›</a:t>
            </a:fld>
            <a:endParaRPr lang="fr-FR" sz="7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904760" y="1824120"/>
            <a:ext cx="34289280" cy="763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83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904760" y="10698480"/>
            <a:ext cx="34289280" cy="26517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7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24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06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06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47750" y="43057763"/>
            <a:ext cx="36004500" cy="1404937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43" name="CustomShape 3"/>
          <p:cNvSpPr/>
          <p:nvPr/>
        </p:nvSpPr>
        <p:spPr>
          <a:xfrm>
            <a:off x="1047750" y="43488162"/>
            <a:ext cx="35957174" cy="537034"/>
          </a:xfrm>
          <a:prstGeom prst="rect">
            <a:avLst/>
          </a:prstGeom>
          <a:noFill/>
          <a:ln w="3810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l’établissement | Nom du laboratoire</a:t>
            </a:r>
            <a:r>
              <a:rPr lang="fr-FR" sz="2800" spc="-1" dirty="0"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Adresse, Tél. | Adresse Web | … et toute autre information utile | Rajouter ici à droite logo de la source de financement le cas échéant</a:t>
            </a:r>
          </a:p>
        </p:txBody>
      </p:sp>
      <p:sp>
        <p:nvSpPr>
          <p:cNvPr id="49" name="CustomShape 9"/>
          <p:cNvSpPr/>
          <p:nvPr/>
        </p:nvSpPr>
        <p:spPr>
          <a:xfrm>
            <a:off x="1047750" y="6342456"/>
            <a:ext cx="36004500" cy="36320019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>
              <a:lnSpc>
                <a:spcPct val="110000"/>
              </a:lnSpc>
              <a:spcAft>
                <a:spcPts val="819"/>
              </a:spcAft>
            </a:pPr>
            <a:endParaRPr lang="fr-FR" sz="2800" b="0" strike="noStrike" spc="-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520" indent="-425160">
              <a:lnSpc>
                <a:spcPct val="110000"/>
              </a:lnSpc>
              <a:spcAft>
                <a:spcPts val="1380"/>
              </a:spcAft>
            </a:pPr>
            <a:endParaRPr lang="fr-FR" sz="2000" b="0" strike="noStrike" spc="-1" dirty="0">
              <a:latin typeface="Times New Roman"/>
            </a:endParaRPr>
          </a:p>
          <a:p>
            <a:pPr marL="425520" indent="-425160" algn="ctr">
              <a:lnSpc>
                <a:spcPct val="11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7ED81465-0255-CA27-F228-BE06D2E18BD0}"/>
              </a:ext>
            </a:extLst>
          </p:cNvPr>
          <p:cNvSpPr/>
          <p:nvPr/>
        </p:nvSpPr>
        <p:spPr>
          <a:xfrm>
            <a:off x="5961533" y="1260674"/>
            <a:ext cx="2628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5" name="CustomShape 11">
            <a:extLst>
              <a:ext uri="{FF2B5EF4-FFF2-40B4-BE49-F238E27FC236}">
                <a16:creationId xmlns:a16="http://schemas.microsoft.com/office/drawing/2014/main" id="{1051112B-E22C-4D6E-2C60-407D06B1E373}"/>
              </a:ext>
            </a:extLst>
          </p:cNvPr>
          <p:cNvSpPr/>
          <p:nvPr/>
        </p:nvSpPr>
        <p:spPr>
          <a:xfrm>
            <a:off x="9640560" y="3549491"/>
            <a:ext cx="19011600" cy="189125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000000"/>
                </a:solidFill>
                <a:latin typeface="Arial"/>
              </a:rPr>
              <a:t>Auteur 1, Auteur 2, etc. / Author 1, Author 2, etc. </a:t>
            </a:r>
            <a:endParaRPr lang="fr-FR" sz="44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 email(s) de tous les auteurs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 avec </a:t>
            </a: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email de l’auteur communicant en gras /</a:t>
            </a:r>
          </a:p>
          <a:p>
            <a:pPr algn="ctr">
              <a:lnSpc>
                <a:spcPct val="100000"/>
              </a:lnSpc>
            </a:pP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Emails of all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authors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, the présenter in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bold</a:t>
            </a:r>
            <a:endParaRPr lang="fr-FR" sz="36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12">
            <a:extLst>
              <a:ext uri="{FF2B5EF4-FFF2-40B4-BE49-F238E27FC236}">
                <a16:creationId xmlns:a16="http://schemas.microsoft.com/office/drawing/2014/main" id="{C2759727-8E78-AD0E-DE17-8C3F18F79C6B}"/>
              </a:ext>
            </a:extLst>
          </p:cNvPr>
          <p:cNvSpPr/>
          <p:nvPr/>
        </p:nvSpPr>
        <p:spPr>
          <a:xfrm>
            <a:off x="8045760" y="1275802"/>
            <a:ext cx="22008480" cy="21916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6000" b="1" strike="noStrike" spc="-1" dirty="0">
                <a:solidFill>
                  <a:srgbClr val="000000"/>
                </a:solidFill>
                <a:latin typeface="Verdana"/>
              </a:rPr>
              <a:t>Titre / </a:t>
            </a:r>
            <a:r>
              <a:rPr lang="fr-FR" sz="6000" b="1" strike="noStrike" spc="-1" dirty="0" err="1">
                <a:solidFill>
                  <a:srgbClr val="000000"/>
                </a:solidFill>
                <a:latin typeface="Verdana"/>
              </a:rPr>
              <a:t>Title</a:t>
            </a:r>
            <a:endParaRPr lang="fr-FR" sz="6000" b="0" strike="noStrike" spc="-1" dirty="0">
              <a:latin typeface="Times New Roman"/>
            </a:endParaRPr>
          </a:p>
        </p:txBody>
      </p:sp>
      <p:sp>
        <p:nvSpPr>
          <p:cNvPr id="7" name="CustomShape 2">
            <a:extLst>
              <a:ext uri="{FF2B5EF4-FFF2-40B4-BE49-F238E27FC236}">
                <a16:creationId xmlns:a16="http://schemas.microsoft.com/office/drawing/2014/main" id="{F1130CF8-9378-5A7B-5B53-428FCAB6F270}"/>
              </a:ext>
            </a:extLst>
          </p:cNvPr>
          <p:cNvSpPr/>
          <p:nvPr/>
        </p:nvSpPr>
        <p:spPr>
          <a:xfrm>
            <a:off x="32732250" y="1260674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A737A2C0-06C1-B3E5-BA43-AD76CDCC53C6}"/>
              </a:ext>
            </a:extLst>
          </p:cNvPr>
          <p:cNvSpPr/>
          <p:nvPr/>
        </p:nvSpPr>
        <p:spPr>
          <a:xfrm>
            <a:off x="1047750" y="1271307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0" name="CustomShape 4">
            <a:extLst>
              <a:ext uri="{FF2B5EF4-FFF2-40B4-BE49-F238E27FC236}">
                <a16:creationId xmlns:a16="http://schemas.microsoft.com/office/drawing/2014/main" id="{BB5DEFF4-3052-B073-C57E-E57798C2146E}"/>
              </a:ext>
            </a:extLst>
          </p:cNvPr>
          <p:cNvSpPr/>
          <p:nvPr/>
        </p:nvSpPr>
        <p:spPr>
          <a:xfrm>
            <a:off x="32732250" y="2952672"/>
            <a:ext cx="4320000" cy="9679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Your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 Logos</a:t>
            </a:r>
            <a:endParaRPr lang="fr-FR" sz="2800" b="0" strike="noStrike" spc="-1" dirty="0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(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Lab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, Institution)</a:t>
            </a:r>
          </a:p>
        </p:txBody>
      </p:sp>
      <p:sp>
        <p:nvSpPr>
          <p:cNvPr id="12" name="CustomShape 13">
            <a:extLst>
              <a:ext uri="{FF2B5EF4-FFF2-40B4-BE49-F238E27FC236}">
                <a16:creationId xmlns:a16="http://schemas.microsoft.com/office/drawing/2014/main" id="{3CC0B98A-82C7-6E0B-53DF-176BB8499B24}"/>
              </a:ext>
            </a:extLst>
          </p:cNvPr>
          <p:cNvSpPr/>
          <p:nvPr/>
        </p:nvSpPr>
        <p:spPr>
          <a:xfrm>
            <a:off x="1047750" y="1329837"/>
            <a:ext cx="4320000" cy="84481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International Days on Thermal Science and Energy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A891AD1-1FE2-02B2-6C7F-71ADED3C71F4}"/>
              </a:ext>
            </a:extLst>
          </p:cNvPr>
          <p:cNvSpPr txBox="1"/>
          <p:nvPr/>
        </p:nvSpPr>
        <p:spPr>
          <a:xfrm>
            <a:off x="1047750" y="4384219"/>
            <a:ext cx="43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</a:t>
            </a:r>
            <a:r>
              <a:rPr lang="fr-FR" sz="2400" b="1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th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E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dition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29 – 31 </a:t>
            </a:r>
            <a:r>
              <a:rPr lang="fr-FR" sz="24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October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2024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Paris, France</a:t>
            </a:r>
            <a:endParaRPr lang="fr-FR" sz="24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1819A8E-0C2D-2955-33E8-2122059D7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959" y="2365622"/>
            <a:ext cx="1800000" cy="1800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35725789-7CBC-5C4A-8B0C-0EFC1517E6AF}"/>
              </a:ext>
            </a:extLst>
          </p:cNvPr>
          <p:cNvSpPr txBox="1"/>
          <p:nvPr/>
        </p:nvSpPr>
        <p:spPr>
          <a:xfrm>
            <a:off x="2298959" y="7309248"/>
            <a:ext cx="17585384" cy="97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r>
              <a:rPr lang="fr-FR" sz="18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poster doit contenir les rubriques suivantes (les titres peuvent varier) :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Résumé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ou Contexte, Objectifs, etc.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Méthodologie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Résultats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Bibliographie </a:t>
            </a:r>
          </a:p>
          <a:p>
            <a:pPr marL="542925" indent="-542925">
              <a:lnSpc>
                <a:spcPct val="100000"/>
              </a:lnSpc>
              <a:spcAft>
                <a:spcPts val="1380"/>
              </a:spcAft>
              <a:buFont typeface="+mj-lt"/>
              <a:buAutoNum type="arabicPeriod"/>
            </a:pPr>
            <a:r>
              <a:rPr lang="fr-FR" sz="18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Remerciements</a:t>
            </a: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(source de financement par ex.)</a:t>
            </a:r>
            <a:endParaRPr lang="fr-FR" sz="18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gabarit est fourni à titre indicatif. Les auteurs sont libres de l’adapter. 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Poster peut être produit dans d’autres logiciels (Publisher, InDesign, Corel, Word, ou autre).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mise en page de base est à respecter (marges, en-tête, bas de page, emplacement Titre et Logos)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Décomposer cette surface du poster suivant les rubriques de contenu (typiquement celles ci-dessus).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Utiliser une police égale ou supérieure à 20 - 24 pts pour le texte et au moins </a:t>
            </a: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pts pour les titres.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Minimer le texte en utilisant des phrases courtes avec des puces ou une numérotation.</a:t>
            </a:r>
            <a:endParaRPr lang="fr-FR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Privilégier les images et graphiques.</a:t>
            </a: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Veiller à une taille suffisante et une bonne qualité (non pixelisés). 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Chaque graphique ou tableau doit avoir un numéro et un titre.</a:t>
            </a:r>
            <a:endParaRPr lang="fr-FR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lignes de construction bleues indiquent les marges à respecter et aident aussi à structurer le poster mais elles n’apparaissent pas à l’impression. </a:t>
            </a:r>
          </a:p>
          <a:p>
            <a:pPr marL="3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</a:pP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Elles sont modifiables et ajustables au besoin en cliquant dessus. Elles peuvent être masquées en désactivant « repères » dans Affichage.</a:t>
            </a:r>
          </a:p>
          <a:p>
            <a:pPr marL="425520" indent="-425160">
              <a:lnSpc>
                <a:spcPct val="110000"/>
              </a:lnSpc>
              <a:spcAft>
                <a:spcPts val="819"/>
              </a:spcAft>
              <a:buClr>
                <a:srgbClr val="000000"/>
              </a:buClr>
              <a:buFont typeface="Symbol" charset="2"/>
              <a:buChar char=""/>
            </a:pPr>
            <a:r>
              <a:rPr lang="fr-FR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Imprimer au Format A0 </a:t>
            </a:r>
            <a:r>
              <a:rPr lang="fr-FR" sz="1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max 84 cm x 118 cm).</a:t>
            </a:r>
            <a:endParaRPr lang="fr-FR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819"/>
              </a:spcAft>
            </a:pPr>
            <a:endParaRPr lang="fr-FR" sz="3600" b="0" strike="noStrike" spc="-1" dirty="0">
              <a:latin typeface="Times New Roman"/>
            </a:endParaRPr>
          </a:p>
          <a:p>
            <a:pPr>
              <a:lnSpc>
                <a:spcPct val="110000"/>
              </a:lnSpc>
              <a:spcAft>
                <a:spcPts val="819"/>
              </a:spcAft>
            </a:pPr>
            <a:r>
              <a:rPr lang="fr-FR" sz="2000" b="0" strike="noStrike" spc="-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Voir exemples </a:t>
            </a:r>
            <a:r>
              <a:rPr lang="fr-FR" sz="2000" spc="-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 les </a:t>
            </a:r>
            <a:r>
              <a:rPr lang="fr-FR" sz="2000" b="0" strike="noStrike" spc="-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pages suivantes (à titre indicatif).</a:t>
            </a:r>
          </a:p>
          <a:p>
            <a:endParaRPr lang="fr-FR" dirty="0"/>
          </a:p>
        </p:txBody>
      </p:sp>
      <p:sp>
        <p:nvSpPr>
          <p:cNvPr id="26" name="ZoneTexte 15">
            <a:extLst>
              <a:ext uri="{FF2B5EF4-FFF2-40B4-BE49-F238E27FC236}">
                <a16:creationId xmlns:a16="http://schemas.microsoft.com/office/drawing/2014/main" id="{35725789-7CBC-5C4A-8B0C-0EFC1517E6AF}"/>
              </a:ext>
            </a:extLst>
          </p:cNvPr>
          <p:cNvSpPr txBox="1"/>
          <p:nvPr/>
        </p:nvSpPr>
        <p:spPr>
          <a:xfrm>
            <a:off x="2299288" y="19873640"/>
            <a:ext cx="17585055" cy="7279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380"/>
              </a:spcAft>
            </a:pPr>
            <a:r>
              <a:rPr lang="en-GB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poster must contain the following sections (titles may vary):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Summary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fr-F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Introduction or </a:t>
            </a: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Context</a:t>
            </a:r>
            <a:r>
              <a:rPr lang="fr-F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Objectives, etc.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Methodology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Results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fr-F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Bibliography 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Acknowledgments</a:t>
            </a:r>
            <a:r>
              <a:rPr lang="fr-F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(e.g. </a:t>
            </a:r>
            <a:r>
              <a:rPr lang="fr-FR" sz="1800" b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funding</a:t>
            </a:r>
            <a:r>
              <a:rPr lang="fr-F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source)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template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provided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for information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purpose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only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The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authors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are free to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adapt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Poster can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produced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software (Publisher, InDesign, Corel, Word, or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basic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layout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must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respected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margins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header,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footer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Title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Logos location)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Break down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area of ​​the poster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according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the content sections (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typically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those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above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Use a font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equal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or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greater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than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20 - 24 pts for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text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at least 32 pts for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titles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Minimize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text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by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using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short sentences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with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bullets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or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numbering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Favor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images and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graphics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Ensure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sufficient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size and good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quality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(not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pixelated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). 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Each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graph or table must have a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number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a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title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blue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construction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lines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indicate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the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margins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to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respected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also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help to structure the poster but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do not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appear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when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printed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br>
              <a:rPr lang="fr-FR" sz="11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can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modified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and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adjusted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as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needed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by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clicking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them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can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hidden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by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turning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them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off in </a:t>
            </a:r>
            <a:r>
              <a:rPr lang="fr-FR" sz="1800" i="1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View</a:t>
            </a:r>
            <a:r>
              <a:rPr lang="fr-FR" sz="1800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or Display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Print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in A0 format (84 cm x 118 cm).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1380"/>
              </a:spcAft>
            </a:pPr>
            <a:r>
              <a:rPr lang="en-GB" sz="2000" kern="1200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See examples on the following pages (as suggestions only).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820"/>
              </a:spcAft>
            </a:pPr>
            <a:r>
              <a:rPr lang="en-GB" sz="2000" kern="1200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932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47750" y="43057763"/>
            <a:ext cx="36004500" cy="1404937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43" name="CustomShape 3"/>
          <p:cNvSpPr/>
          <p:nvPr/>
        </p:nvSpPr>
        <p:spPr>
          <a:xfrm>
            <a:off x="1047750" y="43488162"/>
            <a:ext cx="35957174" cy="537034"/>
          </a:xfrm>
          <a:prstGeom prst="rect">
            <a:avLst/>
          </a:prstGeom>
          <a:noFill/>
          <a:ln w="3810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l’établissement | Nom du laboratoire</a:t>
            </a:r>
            <a:r>
              <a:rPr lang="fr-FR" sz="2800" spc="-1" dirty="0"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Adresse, Tél. | Adresse Web | … et toute autre information utile | Rajouter ici à droite logo de la source de financement le cas échéant</a:t>
            </a:r>
          </a:p>
        </p:txBody>
      </p:sp>
      <p:sp>
        <p:nvSpPr>
          <p:cNvPr id="5" name="CustomShape 9">
            <a:extLst>
              <a:ext uri="{FF2B5EF4-FFF2-40B4-BE49-F238E27FC236}">
                <a16:creationId xmlns:a16="http://schemas.microsoft.com/office/drawing/2014/main" id="{CCB38517-687F-0E0E-A6DC-5B7FC144B228}"/>
              </a:ext>
            </a:extLst>
          </p:cNvPr>
          <p:cNvSpPr>
            <a:spLocks/>
          </p:cNvSpPr>
          <p:nvPr/>
        </p:nvSpPr>
        <p:spPr>
          <a:xfrm>
            <a:off x="14935200" y="6297612"/>
            <a:ext cx="2214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5" name="CustomShape 9">
            <a:extLst>
              <a:ext uri="{FF2B5EF4-FFF2-40B4-BE49-F238E27FC236}">
                <a16:creationId xmlns:a16="http://schemas.microsoft.com/office/drawing/2014/main" id="{440EDE93-06CA-44D0-C9C3-F9024AF4FC7F}"/>
              </a:ext>
            </a:extLst>
          </p:cNvPr>
          <p:cNvSpPr>
            <a:spLocks/>
          </p:cNvSpPr>
          <p:nvPr/>
        </p:nvSpPr>
        <p:spPr>
          <a:xfrm>
            <a:off x="1021920" y="6297612"/>
            <a:ext cx="135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6" name="CustomShape 9">
            <a:extLst>
              <a:ext uri="{FF2B5EF4-FFF2-40B4-BE49-F238E27FC236}">
                <a16:creationId xmlns:a16="http://schemas.microsoft.com/office/drawing/2014/main" id="{00EC2779-74E2-62A3-1864-C2A3A386DA7B}"/>
              </a:ext>
            </a:extLst>
          </p:cNvPr>
          <p:cNvSpPr>
            <a:spLocks/>
          </p:cNvSpPr>
          <p:nvPr/>
        </p:nvSpPr>
        <p:spPr>
          <a:xfrm>
            <a:off x="14964300" y="15084621"/>
            <a:ext cx="22140000" cy="18731861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7" name="CustomShape 9">
            <a:extLst>
              <a:ext uri="{FF2B5EF4-FFF2-40B4-BE49-F238E27FC236}">
                <a16:creationId xmlns:a16="http://schemas.microsoft.com/office/drawing/2014/main" id="{30F9628B-378E-5434-81A9-A05421A0E66E}"/>
              </a:ext>
            </a:extLst>
          </p:cNvPr>
          <p:cNvSpPr>
            <a:spLocks/>
          </p:cNvSpPr>
          <p:nvPr/>
        </p:nvSpPr>
        <p:spPr>
          <a:xfrm>
            <a:off x="1051020" y="15084622"/>
            <a:ext cx="13500000" cy="1873186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0" name="CustomShape 9">
            <a:extLst>
              <a:ext uri="{FF2B5EF4-FFF2-40B4-BE49-F238E27FC236}">
                <a16:creationId xmlns:a16="http://schemas.microsoft.com/office/drawing/2014/main" id="{608A63E0-977C-5F02-31AF-2BFF4C9144DA}"/>
              </a:ext>
            </a:extLst>
          </p:cNvPr>
          <p:cNvSpPr>
            <a:spLocks/>
          </p:cNvSpPr>
          <p:nvPr/>
        </p:nvSpPr>
        <p:spPr>
          <a:xfrm>
            <a:off x="14964300" y="34253988"/>
            <a:ext cx="2214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1" name="CustomShape 9">
            <a:extLst>
              <a:ext uri="{FF2B5EF4-FFF2-40B4-BE49-F238E27FC236}">
                <a16:creationId xmlns:a16="http://schemas.microsoft.com/office/drawing/2014/main" id="{2709A431-63FF-2635-EA60-2AF571B70FE7}"/>
              </a:ext>
            </a:extLst>
          </p:cNvPr>
          <p:cNvSpPr>
            <a:spLocks/>
          </p:cNvSpPr>
          <p:nvPr/>
        </p:nvSpPr>
        <p:spPr>
          <a:xfrm>
            <a:off x="1051020" y="34253988"/>
            <a:ext cx="135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9" name="CustomShape 2">
            <a:extLst>
              <a:ext uri="{FF2B5EF4-FFF2-40B4-BE49-F238E27FC236}">
                <a16:creationId xmlns:a16="http://schemas.microsoft.com/office/drawing/2014/main" id="{4EAF46CE-45C6-FD36-70CF-807E099B76F5}"/>
              </a:ext>
            </a:extLst>
          </p:cNvPr>
          <p:cNvSpPr/>
          <p:nvPr/>
        </p:nvSpPr>
        <p:spPr>
          <a:xfrm>
            <a:off x="5961533" y="1260674"/>
            <a:ext cx="2628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4" name="CustomShape 11">
            <a:extLst>
              <a:ext uri="{FF2B5EF4-FFF2-40B4-BE49-F238E27FC236}">
                <a16:creationId xmlns:a16="http://schemas.microsoft.com/office/drawing/2014/main" id="{7CCC8D93-E56C-E025-C74D-357614043CA3}"/>
              </a:ext>
            </a:extLst>
          </p:cNvPr>
          <p:cNvSpPr/>
          <p:nvPr/>
        </p:nvSpPr>
        <p:spPr>
          <a:xfrm>
            <a:off x="9640560" y="3549491"/>
            <a:ext cx="19011600" cy="189125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000000"/>
                </a:solidFill>
                <a:latin typeface="Arial"/>
              </a:rPr>
              <a:t>Auteur 1, Auteur 2, etc. / Author 1, Author 2, etc. </a:t>
            </a:r>
            <a:endParaRPr lang="fr-FR" sz="44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 email(s) de tous les auteurs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 avec </a:t>
            </a: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email de l’auteur communicant en gras /</a:t>
            </a:r>
          </a:p>
          <a:p>
            <a:pPr algn="ctr">
              <a:lnSpc>
                <a:spcPct val="100000"/>
              </a:lnSpc>
            </a:pP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Emails of all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authors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, the présenter in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bold</a:t>
            </a:r>
            <a:endParaRPr lang="fr-FR" sz="36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CustomShape 12">
            <a:extLst>
              <a:ext uri="{FF2B5EF4-FFF2-40B4-BE49-F238E27FC236}">
                <a16:creationId xmlns:a16="http://schemas.microsoft.com/office/drawing/2014/main" id="{71BA13ED-AF71-500A-81EE-9A8ED011E1C5}"/>
              </a:ext>
            </a:extLst>
          </p:cNvPr>
          <p:cNvSpPr/>
          <p:nvPr/>
        </p:nvSpPr>
        <p:spPr>
          <a:xfrm>
            <a:off x="8045760" y="1275802"/>
            <a:ext cx="22008480" cy="21916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6000" b="1" strike="noStrike" spc="-1" dirty="0">
                <a:solidFill>
                  <a:srgbClr val="000000"/>
                </a:solidFill>
                <a:latin typeface="Verdana"/>
              </a:rPr>
              <a:t>Titre / </a:t>
            </a:r>
            <a:r>
              <a:rPr lang="fr-FR" sz="6000" b="1" strike="noStrike" spc="-1" dirty="0" err="1">
                <a:solidFill>
                  <a:srgbClr val="000000"/>
                </a:solidFill>
                <a:latin typeface="Verdana"/>
              </a:rPr>
              <a:t>Title</a:t>
            </a:r>
            <a:endParaRPr lang="fr-FR" sz="6000" b="0" strike="noStrike" spc="-1" dirty="0">
              <a:latin typeface="Times New Roman"/>
            </a:endParaRPr>
          </a:p>
        </p:txBody>
      </p:sp>
      <p:sp>
        <p:nvSpPr>
          <p:cNvPr id="26" name="CustomShape 2">
            <a:extLst>
              <a:ext uri="{FF2B5EF4-FFF2-40B4-BE49-F238E27FC236}">
                <a16:creationId xmlns:a16="http://schemas.microsoft.com/office/drawing/2014/main" id="{D049A793-14B0-D185-523A-D43F1D6F57B3}"/>
              </a:ext>
            </a:extLst>
          </p:cNvPr>
          <p:cNvSpPr/>
          <p:nvPr/>
        </p:nvSpPr>
        <p:spPr>
          <a:xfrm>
            <a:off x="32732250" y="1260674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7" name="CustomShape 2">
            <a:extLst>
              <a:ext uri="{FF2B5EF4-FFF2-40B4-BE49-F238E27FC236}">
                <a16:creationId xmlns:a16="http://schemas.microsoft.com/office/drawing/2014/main" id="{5DDFADBE-B9C0-F0A4-4D9B-20403BBA8324}"/>
              </a:ext>
            </a:extLst>
          </p:cNvPr>
          <p:cNvSpPr/>
          <p:nvPr/>
        </p:nvSpPr>
        <p:spPr>
          <a:xfrm>
            <a:off x="1047750" y="1271307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8" name="CustomShape 4">
            <a:extLst>
              <a:ext uri="{FF2B5EF4-FFF2-40B4-BE49-F238E27FC236}">
                <a16:creationId xmlns:a16="http://schemas.microsoft.com/office/drawing/2014/main" id="{43971A87-1D97-4BBA-58FB-CA366D2E58B0}"/>
              </a:ext>
            </a:extLst>
          </p:cNvPr>
          <p:cNvSpPr/>
          <p:nvPr/>
        </p:nvSpPr>
        <p:spPr>
          <a:xfrm>
            <a:off x="32732250" y="2952672"/>
            <a:ext cx="4320000" cy="9679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Your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 Logos</a:t>
            </a:r>
            <a:endParaRPr lang="fr-FR" sz="2800" b="0" strike="noStrike" spc="-1" dirty="0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(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Lab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, Institution)</a:t>
            </a:r>
          </a:p>
        </p:txBody>
      </p:sp>
      <p:sp>
        <p:nvSpPr>
          <p:cNvPr id="29" name="CustomShape 13">
            <a:extLst>
              <a:ext uri="{FF2B5EF4-FFF2-40B4-BE49-F238E27FC236}">
                <a16:creationId xmlns:a16="http://schemas.microsoft.com/office/drawing/2014/main" id="{3E474D9B-B711-5030-022B-9FE09E6DA9F5}"/>
              </a:ext>
            </a:extLst>
          </p:cNvPr>
          <p:cNvSpPr/>
          <p:nvPr/>
        </p:nvSpPr>
        <p:spPr>
          <a:xfrm>
            <a:off x="1047750" y="1329837"/>
            <a:ext cx="4320000" cy="84481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International Days on Thermal Science and Energy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8D7FE02-C09E-A831-95EB-01044084F966}"/>
              </a:ext>
            </a:extLst>
          </p:cNvPr>
          <p:cNvSpPr txBox="1"/>
          <p:nvPr/>
        </p:nvSpPr>
        <p:spPr>
          <a:xfrm>
            <a:off x="1047750" y="4384219"/>
            <a:ext cx="4320000" cy="120032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</a:t>
            </a:r>
            <a:r>
              <a:rPr lang="fr-FR" sz="2400" b="1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th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E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dition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29 – 31 </a:t>
            </a:r>
            <a:r>
              <a:rPr lang="fr-FR" sz="24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October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2024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Paris, France</a:t>
            </a:r>
            <a:endParaRPr lang="fr-FR" sz="24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214C9983-2D14-1FFC-1614-1D49AC210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959" y="236562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593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47750" y="43057763"/>
            <a:ext cx="36004500" cy="1404937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43" name="CustomShape 3"/>
          <p:cNvSpPr/>
          <p:nvPr/>
        </p:nvSpPr>
        <p:spPr>
          <a:xfrm>
            <a:off x="1047750" y="43488162"/>
            <a:ext cx="35957174" cy="537034"/>
          </a:xfrm>
          <a:prstGeom prst="rect">
            <a:avLst/>
          </a:prstGeom>
          <a:noFill/>
          <a:ln w="3810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/>
            <a:r>
              <a:rPr lang="fr-FR" sz="28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l’établissement | Nom du laboratoire | Adresse, Tél. | Adresse Web | … et toute autre information utile | Rajouter ici à droite logo de la source de financement le cas échéant</a:t>
            </a:r>
          </a:p>
        </p:txBody>
      </p:sp>
      <p:sp>
        <p:nvSpPr>
          <p:cNvPr id="5" name="CustomShape 9">
            <a:extLst>
              <a:ext uri="{FF2B5EF4-FFF2-40B4-BE49-F238E27FC236}">
                <a16:creationId xmlns:a16="http://schemas.microsoft.com/office/drawing/2014/main" id="{CCB38517-687F-0E0E-A6DC-5B7FC144B228}"/>
              </a:ext>
            </a:extLst>
          </p:cNvPr>
          <p:cNvSpPr>
            <a:spLocks/>
          </p:cNvSpPr>
          <p:nvPr/>
        </p:nvSpPr>
        <p:spPr>
          <a:xfrm>
            <a:off x="25352250" y="6297613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6" name="CustomShape 9">
            <a:extLst>
              <a:ext uri="{FF2B5EF4-FFF2-40B4-BE49-F238E27FC236}">
                <a16:creationId xmlns:a16="http://schemas.microsoft.com/office/drawing/2014/main" id="{266BE183-99F1-4A69-CEA4-71F6FC2C1E80}"/>
              </a:ext>
            </a:extLst>
          </p:cNvPr>
          <p:cNvSpPr>
            <a:spLocks/>
          </p:cNvSpPr>
          <p:nvPr/>
        </p:nvSpPr>
        <p:spPr>
          <a:xfrm>
            <a:off x="13165732" y="6295485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7" name="CustomShape 9">
            <a:extLst>
              <a:ext uri="{FF2B5EF4-FFF2-40B4-BE49-F238E27FC236}">
                <a16:creationId xmlns:a16="http://schemas.microsoft.com/office/drawing/2014/main" id="{69B95DAF-21B1-96C0-0861-C1A27422D96E}"/>
              </a:ext>
            </a:extLst>
          </p:cNvPr>
          <p:cNvSpPr>
            <a:spLocks/>
          </p:cNvSpPr>
          <p:nvPr/>
        </p:nvSpPr>
        <p:spPr>
          <a:xfrm>
            <a:off x="1047751" y="6296863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0" name="CustomShape 9">
            <a:extLst>
              <a:ext uri="{FF2B5EF4-FFF2-40B4-BE49-F238E27FC236}">
                <a16:creationId xmlns:a16="http://schemas.microsoft.com/office/drawing/2014/main" id="{21155E0A-9135-9197-F82D-D5EACE6A0E80}"/>
              </a:ext>
            </a:extLst>
          </p:cNvPr>
          <p:cNvSpPr>
            <a:spLocks/>
          </p:cNvSpPr>
          <p:nvPr/>
        </p:nvSpPr>
        <p:spPr>
          <a:xfrm>
            <a:off x="1000425" y="15078858"/>
            <a:ext cx="11700000" cy="1890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4" name="CustomShape 9">
            <a:extLst>
              <a:ext uri="{FF2B5EF4-FFF2-40B4-BE49-F238E27FC236}">
                <a16:creationId xmlns:a16="http://schemas.microsoft.com/office/drawing/2014/main" id="{DA9E4160-1BFB-9B40-B983-5D12B4A8BFDE}"/>
              </a:ext>
            </a:extLst>
          </p:cNvPr>
          <p:cNvSpPr>
            <a:spLocks/>
          </p:cNvSpPr>
          <p:nvPr/>
        </p:nvSpPr>
        <p:spPr>
          <a:xfrm>
            <a:off x="25357047" y="34345826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5" name="CustomShape 9">
            <a:extLst>
              <a:ext uri="{FF2B5EF4-FFF2-40B4-BE49-F238E27FC236}">
                <a16:creationId xmlns:a16="http://schemas.microsoft.com/office/drawing/2014/main" id="{F20CD000-8FE1-77BC-D6D2-61603E6CCF70}"/>
              </a:ext>
            </a:extLst>
          </p:cNvPr>
          <p:cNvSpPr>
            <a:spLocks/>
          </p:cNvSpPr>
          <p:nvPr/>
        </p:nvSpPr>
        <p:spPr>
          <a:xfrm>
            <a:off x="13176337" y="34345826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6" name="CustomShape 9">
            <a:extLst>
              <a:ext uri="{FF2B5EF4-FFF2-40B4-BE49-F238E27FC236}">
                <a16:creationId xmlns:a16="http://schemas.microsoft.com/office/drawing/2014/main" id="{3AF8ABA3-1DC3-A034-02D6-D4EF03549649}"/>
              </a:ext>
            </a:extLst>
          </p:cNvPr>
          <p:cNvSpPr>
            <a:spLocks/>
          </p:cNvSpPr>
          <p:nvPr/>
        </p:nvSpPr>
        <p:spPr>
          <a:xfrm>
            <a:off x="1000425" y="34345826"/>
            <a:ext cx="11700000" cy="833929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9" name="CustomShape 9">
            <a:extLst>
              <a:ext uri="{FF2B5EF4-FFF2-40B4-BE49-F238E27FC236}">
                <a16:creationId xmlns:a16="http://schemas.microsoft.com/office/drawing/2014/main" id="{E9BF3FF6-860A-8CD8-A813-63CBB4545249}"/>
              </a:ext>
            </a:extLst>
          </p:cNvPr>
          <p:cNvSpPr>
            <a:spLocks/>
          </p:cNvSpPr>
          <p:nvPr/>
        </p:nvSpPr>
        <p:spPr>
          <a:xfrm>
            <a:off x="13200001" y="15056079"/>
            <a:ext cx="11700000" cy="1890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30" name="CustomShape 9">
            <a:extLst>
              <a:ext uri="{FF2B5EF4-FFF2-40B4-BE49-F238E27FC236}">
                <a16:creationId xmlns:a16="http://schemas.microsoft.com/office/drawing/2014/main" id="{C9C355D1-F8E2-A9DE-25EF-96ADAC033ADF}"/>
              </a:ext>
            </a:extLst>
          </p:cNvPr>
          <p:cNvSpPr>
            <a:spLocks/>
          </p:cNvSpPr>
          <p:nvPr/>
        </p:nvSpPr>
        <p:spPr>
          <a:xfrm>
            <a:off x="25352250" y="15073181"/>
            <a:ext cx="11700000" cy="1890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8" name="CustomShape 2">
            <a:extLst>
              <a:ext uri="{FF2B5EF4-FFF2-40B4-BE49-F238E27FC236}">
                <a16:creationId xmlns:a16="http://schemas.microsoft.com/office/drawing/2014/main" id="{5650D61F-48EB-FAF2-F547-7F59C50E4772}"/>
              </a:ext>
            </a:extLst>
          </p:cNvPr>
          <p:cNvSpPr/>
          <p:nvPr/>
        </p:nvSpPr>
        <p:spPr>
          <a:xfrm>
            <a:off x="5961533" y="1260674"/>
            <a:ext cx="2628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9" name="CustomShape 11">
            <a:extLst>
              <a:ext uri="{FF2B5EF4-FFF2-40B4-BE49-F238E27FC236}">
                <a16:creationId xmlns:a16="http://schemas.microsoft.com/office/drawing/2014/main" id="{B4C37C44-BD12-293C-D69B-C62A8EB93227}"/>
              </a:ext>
            </a:extLst>
          </p:cNvPr>
          <p:cNvSpPr/>
          <p:nvPr/>
        </p:nvSpPr>
        <p:spPr>
          <a:xfrm>
            <a:off x="9640560" y="3549491"/>
            <a:ext cx="19011600" cy="189125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000000"/>
                </a:solidFill>
                <a:latin typeface="Arial"/>
              </a:rPr>
              <a:t>Auteur 1, Auteur 2, etc. / Author 1, Author 2, etc. </a:t>
            </a:r>
            <a:endParaRPr lang="fr-FR" sz="44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 email(s) de tous les auteurs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 avec </a:t>
            </a: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email de l’auteur communicant en gras /</a:t>
            </a:r>
          </a:p>
          <a:p>
            <a:pPr algn="ctr">
              <a:lnSpc>
                <a:spcPct val="100000"/>
              </a:lnSpc>
            </a:pP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Emails of all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authors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, the présenter in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bold</a:t>
            </a:r>
            <a:endParaRPr lang="fr-FR" sz="36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CustomShape 12">
            <a:extLst>
              <a:ext uri="{FF2B5EF4-FFF2-40B4-BE49-F238E27FC236}">
                <a16:creationId xmlns:a16="http://schemas.microsoft.com/office/drawing/2014/main" id="{602A2CEC-095B-3C18-BC1E-6E8B9F58A39E}"/>
              </a:ext>
            </a:extLst>
          </p:cNvPr>
          <p:cNvSpPr/>
          <p:nvPr/>
        </p:nvSpPr>
        <p:spPr>
          <a:xfrm>
            <a:off x="8045760" y="1275802"/>
            <a:ext cx="22008480" cy="21916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6000" b="1" strike="noStrike" spc="-1" dirty="0">
                <a:solidFill>
                  <a:srgbClr val="000000"/>
                </a:solidFill>
                <a:latin typeface="Verdana"/>
              </a:rPr>
              <a:t>Titre / </a:t>
            </a:r>
            <a:r>
              <a:rPr lang="fr-FR" sz="6000" b="1" strike="noStrike" spc="-1" dirty="0" err="1">
                <a:solidFill>
                  <a:srgbClr val="000000"/>
                </a:solidFill>
                <a:latin typeface="Verdana"/>
              </a:rPr>
              <a:t>Title</a:t>
            </a:r>
            <a:endParaRPr lang="fr-FR" sz="6000" b="0" strike="noStrike" spc="-1" dirty="0">
              <a:latin typeface="Times New Roman"/>
            </a:endParaRPr>
          </a:p>
        </p:txBody>
      </p:sp>
      <p:sp>
        <p:nvSpPr>
          <p:cNvPr id="22" name="CustomShape 2">
            <a:extLst>
              <a:ext uri="{FF2B5EF4-FFF2-40B4-BE49-F238E27FC236}">
                <a16:creationId xmlns:a16="http://schemas.microsoft.com/office/drawing/2014/main" id="{503BF9A1-0B50-2A11-2A3C-8ED323F97A5E}"/>
              </a:ext>
            </a:extLst>
          </p:cNvPr>
          <p:cNvSpPr/>
          <p:nvPr/>
        </p:nvSpPr>
        <p:spPr>
          <a:xfrm>
            <a:off x="32732250" y="1260674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3" name="CustomShape 2">
            <a:extLst>
              <a:ext uri="{FF2B5EF4-FFF2-40B4-BE49-F238E27FC236}">
                <a16:creationId xmlns:a16="http://schemas.microsoft.com/office/drawing/2014/main" id="{5251B100-E41B-C764-D930-FFB708B4EFBF}"/>
              </a:ext>
            </a:extLst>
          </p:cNvPr>
          <p:cNvSpPr/>
          <p:nvPr/>
        </p:nvSpPr>
        <p:spPr>
          <a:xfrm>
            <a:off x="1047750" y="1271307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7" name="CustomShape 4">
            <a:extLst>
              <a:ext uri="{FF2B5EF4-FFF2-40B4-BE49-F238E27FC236}">
                <a16:creationId xmlns:a16="http://schemas.microsoft.com/office/drawing/2014/main" id="{49E48A90-24A1-CCC4-1BD5-4EF50F47B7F1}"/>
              </a:ext>
            </a:extLst>
          </p:cNvPr>
          <p:cNvSpPr/>
          <p:nvPr/>
        </p:nvSpPr>
        <p:spPr>
          <a:xfrm>
            <a:off x="32732250" y="2952672"/>
            <a:ext cx="4320000" cy="9679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Your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 Logos</a:t>
            </a:r>
            <a:endParaRPr lang="fr-FR" sz="2800" b="0" strike="noStrike" spc="-1" dirty="0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(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Lab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, Institution)</a:t>
            </a:r>
          </a:p>
        </p:txBody>
      </p:sp>
      <p:sp>
        <p:nvSpPr>
          <p:cNvPr id="28" name="CustomShape 13">
            <a:extLst>
              <a:ext uri="{FF2B5EF4-FFF2-40B4-BE49-F238E27FC236}">
                <a16:creationId xmlns:a16="http://schemas.microsoft.com/office/drawing/2014/main" id="{8645CC65-356B-B275-FB96-62006E0479C8}"/>
              </a:ext>
            </a:extLst>
          </p:cNvPr>
          <p:cNvSpPr/>
          <p:nvPr/>
        </p:nvSpPr>
        <p:spPr>
          <a:xfrm>
            <a:off x="1047750" y="1329837"/>
            <a:ext cx="4320000" cy="84481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International Days on Thermal Science and Energy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191FC3C-1F61-AF33-466B-D7118E9C5ECE}"/>
              </a:ext>
            </a:extLst>
          </p:cNvPr>
          <p:cNvSpPr txBox="1"/>
          <p:nvPr/>
        </p:nvSpPr>
        <p:spPr>
          <a:xfrm>
            <a:off x="1047750" y="4384219"/>
            <a:ext cx="43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</a:t>
            </a:r>
            <a:r>
              <a:rPr lang="fr-FR" sz="2400" b="1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th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E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dition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29 – 31 </a:t>
            </a:r>
            <a:r>
              <a:rPr lang="fr-FR" sz="24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October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2024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Paris, France</a:t>
            </a:r>
            <a:endParaRPr lang="fr-FR" sz="24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0F5949D5-DE54-DFFB-4E83-77AD3603C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959" y="236562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968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047750" y="43057763"/>
            <a:ext cx="36004500" cy="1404937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43" name="CustomShape 3"/>
          <p:cNvSpPr/>
          <p:nvPr/>
        </p:nvSpPr>
        <p:spPr>
          <a:xfrm>
            <a:off x="1047750" y="43488162"/>
            <a:ext cx="35957174" cy="537034"/>
          </a:xfrm>
          <a:prstGeom prst="rect">
            <a:avLst/>
          </a:prstGeom>
          <a:noFill/>
          <a:ln w="3810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l’établissement | Nom du laboratoire</a:t>
            </a:r>
            <a:r>
              <a:rPr lang="fr-FR" sz="2800" spc="-1" dirty="0">
                <a:latin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fr-FR" sz="280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Adresse, Tél. | Adresse Web | … et toute autre information utile | Rajouter ici à droite logo de la source de financement le cas échéant</a:t>
            </a:r>
          </a:p>
        </p:txBody>
      </p:sp>
      <p:sp>
        <p:nvSpPr>
          <p:cNvPr id="5" name="CustomShape 9">
            <a:extLst>
              <a:ext uri="{FF2B5EF4-FFF2-40B4-BE49-F238E27FC236}">
                <a16:creationId xmlns:a16="http://schemas.microsoft.com/office/drawing/2014/main" id="{CCB38517-687F-0E0E-A6DC-5B7FC144B228}"/>
              </a:ext>
            </a:extLst>
          </p:cNvPr>
          <p:cNvSpPr>
            <a:spLocks/>
          </p:cNvSpPr>
          <p:nvPr/>
        </p:nvSpPr>
        <p:spPr>
          <a:xfrm>
            <a:off x="13188712" y="6276347"/>
            <a:ext cx="23864168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6" name="CustomShape 9">
            <a:extLst>
              <a:ext uri="{FF2B5EF4-FFF2-40B4-BE49-F238E27FC236}">
                <a16:creationId xmlns:a16="http://schemas.microsoft.com/office/drawing/2014/main" id="{00EC2779-74E2-62A3-1864-C2A3A386DA7B}"/>
              </a:ext>
            </a:extLst>
          </p:cNvPr>
          <p:cNvSpPr>
            <a:spLocks/>
          </p:cNvSpPr>
          <p:nvPr/>
        </p:nvSpPr>
        <p:spPr>
          <a:xfrm>
            <a:off x="19223340" y="15084621"/>
            <a:ext cx="17820000" cy="18731861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17" name="CustomShape 9">
            <a:extLst>
              <a:ext uri="{FF2B5EF4-FFF2-40B4-BE49-F238E27FC236}">
                <a16:creationId xmlns:a16="http://schemas.microsoft.com/office/drawing/2014/main" id="{30F9628B-378E-5434-81A9-A05421A0E66E}"/>
              </a:ext>
            </a:extLst>
          </p:cNvPr>
          <p:cNvSpPr>
            <a:spLocks/>
          </p:cNvSpPr>
          <p:nvPr/>
        </p:nvSpPr>
        <p:spPr>
          <a:xfrm>
            <a:off x="1051019" y="15084622"/>
            <a:ext cx="17764681" cy="18731862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1" name="CustomShape 9">
            <a:extLst>
              <a:ext uri="{FF2B5EF4-FFF2-40B4-BE49-F238E27FC236}">
                <a16:creationId xmlns:a16="http://schemas.microsoft.com/office/drawing/2014/main" id="{2709A431-63FF-2635-EA60-2AF571B70FE7}"/>
              </a:ext>
            </a:extLst>
          </p:cNvPr>
          <p:cNvSpPr>
            <a:spLocks/>
          </p:cNvSpPr>
          <p:nvPr/>
        </p:nvSpPr>
        <p:spPr>
          <a:xfrm>
            <a:off x="1072285" y="34232723"/>
            <a:ext cx="117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6" name="CustomShape 9">
            <a:extLst>
              <a:ext uri="{FF2B5EF4-FFF2-40B4-BE49-F238E27FC236}">
                <a16:creationId xmlns:a16="http://schemas.microsoft.com/office/drawing/2014/main" id="{9D4B777E-CA47-834C-9145-750FAA90D1AB}"/>
              </a:ext>
            </a:extLst>
          </p:cNvPr>
          <p:cNvSpPr>
            <a:spLocks/>
          </p:cNvSpPr>
          <p:nvPr/>
        </p:nvSpPr>
        <p:spPr>
          <a:xfrm>
            <a:off x="1047120" y="6269813"/>
            <a:ext cx="117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7" name="CustomShape 9">
            <a:extLst>
              <a:ext uri="{FF2B5EF4-FFF2-40B4-BE49-F238E27FC236}">
                <a16:creationId xmlns:a16="http://schemas.microsoft.com/office/drawing/2014/main" id="{26E26F32-7524-8E30-3136-E7EB09E2EDA7}"/>
              </a:ext>
            </a:extLst>
          </p:cNvPr>
          <p:cNvSpPr>
            <a:spLocks/>
          </p:cNvSpPr>
          <p:nvPr/>
        </p:nvSpPr>
        <p:spPr>
          <a:xfrm>
            <a:off x="13165928" y="34219871"/>
            <a:ext cx="117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8" name="CustomShape 9">
            <a:extLst>
              <a:ext uri="{FF2B5EF4-FFF2-40B4-BE49-F238E27FC236}">
                <a16:creationId xmlns:a16="http://schemas.microsoft.com/office/drawing/2014/main" id="{37AED070-4A05-8072-3519-C29C3BEA0DF3}"/>
              </a:ext>
            </a:extLst>
          </p:cNvPr>
          <p:cNvSpPr>
            <a:spLocks/>
          </p:cNvSpPr>
          <p:nvPr/>
        </p:nvSpPr>
        <p:spPr>
          <a:xfrm>
            <a:off x="25359360" y="34219871"/>
            <a:ext cx="11700000" cy="8442604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noAutofit/>
          </a:bodyPr>
          <a:lstStyle/>
          <a:p>
            <a:pPr marL="425520" indent="-425160">
              <a:lnSpc>
                <a:spcPct val="100000"/>
              </a:lnSpc>
              <a:spcAft>
                <a:spcPts val="1380"/>
              </a:spcAft>
            </a:pPr>
            <a:endParaRPr lang="fr-FR" sz="6900" b="0" strike="noStrike" spc="-1" dirty="0">
              <a:latin typeface="Times New Roman"/>
            </a:endParaRPr>
          </a:p>
        </p:txBody>
      </p:sp>
      <p:sp>
        <p:nvSpPr>
          <p:cNvPr id="24" name="CustomShape 2">
            <a:extLst>
              <a:ext uri="{FF2B5EF4-FFF2-40B4-BE49-F238E27FC236}">
                <a16:creationId xmlns:a16="http://schemas.microsoft.com/office/drawing/2014/main" id="{76683C21-6EAC-1290-C8F5-0923C7B393C9}"/>
              </a:ext>
            </a:extLst>
          </p:cNvPr>
          <p:cNvSpPr/>
          <p:nvPr/>
        </p:nvSpPr>
        <p:spPr>
          <a:xfrm>
            <a:off x="5961533" y="1260674"/>
            <a:ext cx="2628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5" name="CustomShape 11">
            <a:extLst>
              <a:ext uri="{FF2B5EF4-FFF2-40B4-BE49-F238E27FC236}">
                <a16:creationId xmlns:a16="http://schemas.microsoft.com/office/drawing/2014/main" id="{6C9D10C2-971D-AE96-08A2-A89BE46A568A}"/>
              </a:ext>
            </a:extLst>
          </p:cNvPr>
          <p:cNvSpPr/>
          <p:nvPr/>
        </p:nvSpPr>
        <p:spPr>
          <a:xfrm>
            <a:off x="9640560" y="3549491"/>
            <a:ext cx="19011600" cy="189125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000000"/>
                </a:solidFill>
                <a:latin typeface="Arial"/>
              </a:rPr>
              <a:t>Auteur 1, Auteur 2, etc. / Author 1, Author 2, etc. </a:t>
            </a:r>
            <a:endParaRPr lang="fr-FR" sz="44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 email(s) de tous les auteurs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 avec </a:t>
            </a:r>
            <a:r>
              <a:rPr lang="fr-FR" sz="3600" b="0" i="1" strike="noStrike" spc="-1" dirty="0">
                <a:solidFill>
                  <a:srgbClr val="000000"/>
                </a:solidFill>
                <a:latin typeface="Arial"/>
              </a:rPr>
              <a:t>email de l’auteur communicant en gras /</a:t>
            </a:r>
          </a:p>
          <a:p>
            <a:pPr algn="ctr">
              <a:lnSpc>
                <a:spcPct val="100000"/>
              </a:lnSpc>
            </a:pP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Emails of all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authors</a:t>
            </a:r>
            <a:r>
              <a:rPr lang="fr-FR" sz="3600" i="1" spc="-1" dirty="0">
                <a:solidFill>
                  <a:srgbClr val="000000"/>
                </a:solidFill>
                <a:latin typeface="Arial"/>
              </a:rPr>
              <a:t>, the présenter in </a:t>
            </a:r>
            <a:r>
              <a:rPr lang="fr-FR" sz="3600" i="1" spc="-1" dirty="0" err="1">
                <a:solidFill>
                  <a:srgbClr val="000000"/>
                </a:solidFill>
                <a:latin typeface="Arial"/>
              </a:rPr>
              <a:t>bold</a:t>
            </a:r>
            <a:endParaRPr lang="fr-FR" sz="36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CustomShape 12">
            <a:extLst>
              <a:ext uri="{FF2B5EF4-FFF2-40B4-BE49-F238E27FC236}">
                <a16:creationId xmlns:a16="http://schemas.microsoft.com/office/drawing/2014/main" id="{0A1C66C7-6789-C205-3870-080F52D614EA}"/>
              </a:ext>
            </a:extLst>
          </p:cNvPr>
          <p:cNvSpPr/>
          <p:nvPr/>
        </p:nvSpPr>
        <p:spPr>
          <a:xfrm>
            <a:off x="8045760" y="1275802"/>
            <a:ext cx="22008480" cy="21916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760" tIns="52560" rIns="104760" bIns="525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6000" b="1" strike="noStrike" spc="-1" dirty="0">
                <a:solidFill>
                  <a:srgbClr val="000000"/>
                </a:solidFill>
                <a:latin typeface="Verdana"/>
              </a:rPr>
              <a:t>Titre / </a:t>
            </a:r>
            <a:r>
              <a:rPr lang="fr-FR" sz="6000" b="1" strike="noStrike" spc="-1" dirty="0" err="1">
                <a:solidFill>
                  <a:srgbClr val="000000"/>
                </a:solidFill>
                <a:latin typeface="Verdana"/>
              </a:rPr>
              <a:t>Title</a:t>
            </a:r>
            <a:endParaRPr lang="fr-FR" sz="6000" b="0" strike="noStrike" spc="-1" dirty="0">
              <a:latin typeface="Times New Roman"/>
            </a:endParaRPr>
          </a:p>
        </p:txBody>
      </p:sp>
      <p:sp>
        <p:nvSpPr>
          <p:cNvPr id="27" name="CustomShape 2">
            <a:extLst>
              <a:ext uri="{FF2B5EF4-FFF2-40B4-BE49-F238E27FC236}">
                <a16:creationId xmlns:a16="http://schemas.microsoft.com/office/drawing/2014/main" id="{32F33A3C-ED3F-4F60-4923-D3DFCB4D2B5D}"/>
              </a:ext>
            </a:extLst>
          </p:cNvPr>
          <p:cNvSpPr/>
          <p:nvPr/>
        </p:nvSpPr>
        <p:spPr>
          <a:xfrm>
            <a:off x="32732250" y="1260674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8" name="CustomShape 2">
            <a:extLst>
              <a:ext uri="{FF2B5EF4-FFF2-40B4-BE49-F238E27FC236}">
                <a16:creationId xmlns:a16="http://schemas.microsoft.com/office/drawing/2014/main" id="{25F96A14-402F-4404-291C-3CC7469FF139}"/>
              </a:ext>
            </a:extLst>
          </p:cNvPr>
          <p:cNvSpPr/>
          <p:nvPr/>
        </p:nvSpPr>
        <p:spPr>
          <a:xfrm>
            <a:off x="1047750" y="1271307"/>
            <a:ext cx="4320000" cy="4320000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9" name="CustomShape 4">
            <a:extLst>
              <a:ext uri="{FF2B5EF4-FFF2-40B4-BE49-F238E27FC236}">
                <a16:creationId xmlns:a16="http://schemas.microsoft.com/office/drawing/2014/main" id="{F36B61EF-B496-D06A-A21F-B4166884E8D3}"/>
              </a:ext>
            </a:extLst>
          </p:cNvPr>
          <p:cNvSpPr/>
          <p:nvPr/>
        </p:nvSpPr>
        <p:spPr>
          <a:xfrm>
            <a:off x="32732250" y="2952672"/>
            <a:ext cx="4320000" cy="9679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Your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 Logos</a:t>
            </a:r>
            <a:endParaRPr lang="fr-FR" sz="2800" b="0" strike="noStrike" spc="-1" dirty="0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(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Verdana"/>
              </a:rPr>
              <a:t>Lab</a:t>
            </a:r>
            <a:r>
              <a:rPr lang="fr-FR" sz="2800" b="0" strike="noStrike" spc="-1" dirty="0">
                <a:solidFill>
                  <a:srgbClr val="000000"/>
                </a:solidFill>
                <a:latin typeface="Verdana"/>
              </a:rPr>
              <a:t>, Institution)</a:t>
            </a:r>
          </a:p>
        </p:txBody>
      </p:sp>
      <p:sp>
        <p:nvSpPr>
          <p:cNvPr id="30" name="CustomShape 13">
            <a:extLst>
              <a:ext uri="{FF2B5EF4-FFF2-40B4-BE49-F238E27FC236}">
                <a16:creationId xmlns:a16="http://schemas.microsoft.com/office/drawing/2014/main" id="{4D901FC8-943F-A634-6E6E-699828901D9C}"/>
              </a:ext>
            </a:extLst>
          </p:cNvPr>
          <p:cNvSpPr/>
          <p:nvPr/>
        </p:nvSpPr>
        <p:spPr>
          <a:xfrm>
            <a:off x="1047750" y="1329837"/>
            <a:ext cx="4320000" cy="84481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04760" tIns="52560" rIns="104760" bIns="5256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International Days on Thermal Science and Energy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4270326-B4C6-FE8C-8988-475ED4509343}"/>
              </a:ext>
            </a:extLst>
          </p:cNvPr>
          <p:cNvSpPr txBox="1"/>
          <p:nvPr/>
        </p:nvSpPr>
        <p:spPr>
          <a:xfrm>
            <a:off x="1047750" y="4384219"/>
            <a:ext cx="43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</a:t>
            </a:r>
            <a:r>
              <a:rPr lang="fr-FR" sz="2400" b="1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th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E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dition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29 – 31 </a:t>
            </a:r>
            <a:r>
              <a:rPr lang="fr-FR" sz="24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October</a:t>
            </a:r>
            <a:r>
              <a:rPr lang="fr-FR" sz="24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</a:t>
            </a: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2024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Arial Unicode MS"/>
                <a:cs typeface="Calibri Light" panose="020F0302020204030204" pitchFamily="34" charset="0"/>
              </a:rPr>
              <a:t> Paris, France</a:t>
            </a:r>
            <a:endParaRPr lang="fr-FR" sz="24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0748A9FE-11D0-6249-C0B3-5BBF84E79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959" y="236562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95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919</Words>
  <Application>Microsoft Office PowerPoint</Application>
  <PresentationFormat>Personnalisé</PresentationFormat>
  <Paragraphs>88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Symbol</vt:lpstr>
      <vt:lpstr>Times New Roman</vt:lpstr>
      <vt:lpstr>Verdana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fazia</dc:creator>
  <dc:description/>
  <cp:lastModifiedBy>Author</cp:lastModifiedBy>
  <cp:revision>23</cp:revision>
  <dcterms:created xsi:type="dcterms:W3CDTF">2022-10-09T22:04:42Z</dcterms:created>
  <dcterms:modified xsi:type="dcterms:W3CDTF">2024-10-09T07:14:52Z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